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Public Sans" panose="020B0604020202020204" charset="0"/>
      <p:regular r:id="rId15"/>
    </p:embeddedFont>
    <p:embeddedFont>
      <p:font typeface="Public Sans Bold" panose="020B0604020202020204" charset="0"/>
      <p:regular r:id="rId16"/>
    </p:embeddedFont>
    <p:embeddedFont>
      <p:font typeface="Times New Roman Bold" panose="02020803070505020304" pitchFamily="18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33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9935">
            <a:off x="-2896561" y="-1323332"/>
            <a:ext cx="6717411" cy="8229600"/>
          </a:xfrm>
          <a:custGeom>
            <a:avLst/>
            <a:gdLst/>
            <a:ahLst/>
            <a:cxnLst/>
            <a:rect l="l" t="t" r="r" b="b"/>
            <a:pathLst>
              <a:path w="6717411" h="8229600">
                <a:moveTo>
                  <a:pt x="0" y="0"/>
                </a:moveTo>
                <a:lnTo>
                  <a:pt x="6717411" y="0"/>
                </a:lnTo>
                <a:lnTo>
                  <a:pt x="6717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07502" y="3181816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5100" y="1108084"/>
            <a:ext cx="182880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Instagram Fake vs Genuine Account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72801" y="5602064"/>
            <a:ext cx="6286500" cy="2395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Name: Gowri Priya</a:t>
            </a:r>
          </a:p>
          <a:p>
            <a:pPr algn="l">
              <a:lnSpc>
                <a:spcPts val="6440"/>
              </a:lnSpc>
            </a:pPr>
            <a:r>
              <a:rPr lang="en-US" sz="4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 : Power BI</a:t>
            </a:r>
          </a:p>
          <a:p>
            <a:pPr algn="l">
              <a:lnSpc>
                <a:spcPts val="6440"/>
              </a:lnSpc>
            </a:pPr>
            <a:r>
              <a:rPr lang="en-US" sz="4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Domain: Data Analyst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7559" y="-9098317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49935">
            <a:off x="-2674305" y="6647522"/>
            <a:ext cx="6717411" cy="8229600"/>
          </a:xfrm>
          <a:custGeom>
            <a:avLst/>
            <a:gdLst/>
            <a:ahLst/>
            <a:cxnLst/>
            <a:rect l="l" t="t" r="r" b="b"/>
            <a:pathLst>
              <a:path w="6717411" h="8229600">
                <a:moveTo>
                  <a:pt x="0" y="0"/>
                </a:moveTo>
                <a:lnTo>
                  <a:pt x="6717411" y="0"/>
                </a:lnTo>
                <a:lnTo>
                  <a:pt x="6717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39900" y="933450"/>
            <a:ext cx="60759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2244" y="2438057"/>
            <a:ext cx="15361695" cy="722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Accuracy: 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94.1%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Confusion Matrix: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True Positives (Fake): 56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True Negatives (Genuine): 57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F1-Score:</a:t>
            </a: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0.94 (macro avg)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 Important Features: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profile_pic, #followers, #follows, username pattern</a:t>
            </a:r>
          </a:p>
          <a:p>
            <a:pPr algn="ctr">
              <a:lnSpc>
                <a:spcPts val="7279"/>
              </a:lnSpc>
            </a:pPr>
            <a:endParaRPr lang="en-US" sz="3999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57540" y="2514257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6" y="0"/>
                </a:lnTo>
                <a:lnTo>
                  <a:pt x="17111066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49935">
            <a:off x="12207335" y="5300689"/>
            <a:ext cx="6717411" cy="8229600"/>
          </a:xfrm>
          <a:custGeom>
            <a:avLst/>
            <a:gdLst/>
            <a:ahLst/>
            <a:cxnLst/>
            <a:rect l="l" t="t" r="r" b="b"/>
            <a:pathLst>
              <a:path w="6717411" h="8229600">
                <a:moveTo>
                  <a:pt x="0" y="0"/>
                </a:moveTo>
                <a:lnTo>
                  <a:pt x="6717411" y="0"/>
                </a:lnTo>
                <a:lnTo>
                  <a:pt x="6717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41394" y="933450"/>
            <a:ext cx="362426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6046" y="2913379"/>
            <a:ext cx="15361695" cy="511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Created an accurate and visually insightful dashboard.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Successfully differentiated fake from genuine Instagram accounts.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Enabled stakeholders to understand key metrics leading to suspicious account behavior.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7279"/>
              </a:lnSpc>
            </a:pPr>
            <a:endParaRPr lang="en-US" sz="3999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48049" y="3196760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49935">
            <a:off x="14315454" y="-2293163"/>
            <a:ext cx="6717411" cy="8229600"/>
          </a:xfrm>
          <a:custGeom>
            <a:avLst/>
            <a:gdLst/>
            <a:ahLst/>
            <a:cxnLst/>
            <a:rect l="l" t="t" r="r" b="b"/>
            <a:pathLst>
              <a:path w="6717411" h="8229600">
                <a:moveTo>
                  <a:pt x="0" y="0"/>
                </a:moveTo>
                <a:lnTo>
                  <a:pt x="6717411" y="0"/>
                </a:lnTo>
                <a:lnTo>
                  <a:pt x="6717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87308" y="934542"/>
            <a:ext cx="611338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7745" y="2815512"/>
            <a:ext cx="14033603" cy="511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Developed an interactive dashboard to analyze Instagram accounts.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Objective: Identify patterns that distinguish fake/spammer accounts from genuine ones.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Used machine learning and data analytics techniques to derive actionable insights.</a:t>
            </a:r>
          </a:p>
          <a:p>
            <a:pPr algn="ctr">
              <a:lnSpc>
                <a:spcPts val="7279"/>
              </a:lnSpc>
            </a:pPr>
            <a:endParaRPr lang="en-US" sz="3999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86383" y="0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49935">
            <a:off x="13551777" y="-3353522"/>
            <a:ext cx="6717411" cy="8229600"/>
          </a:xfrm>
          <a:custGeom>
            <a:avLst/>
            <a:gdLst/>
            <a:ahLst/>
            <a:cxnLst/>
            <a:rect l="l" t="t" r="r" b="b"/>
            <a:pathLst>
              <a:path w="6717411" h="8229600">
                <a:moveTo>
                  <a:pt x="0" y="0"/>
                </a:moveTo>
                <a:lnTo>
                  <a:pt x="6717411" y="0"/>
                </a:lnTo>
                <a:lnTo>
                  <a:pt x="6717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91400" y="934542"/>
            <a:ext cx="330981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78695" y="2891725"/>
            <a:ext cx="14033603" cy="722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Detect and differentiate between fake and genuine Instagram accounts.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Build a dashboard that helps visualize behavioral and metadata patterns like: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Number of followers/following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Profile picture presence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Bio description length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Account privacy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7279"/>
              </a:lnSpc>
            </a:pPr>
            <a:endParaRPr lang="en-US" sz="3999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20319" y="1821637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931513">
            <a:off x="-5355079" y="-4636187"/>
            <a:ext cx="9584467" cy="11742072"/>
          </a:xfrm>
          <a:custGeom>
            <a:avLst/>
            <a:gdLst/>
            <a:ahLst/>
            <a:cxnLst/>
            <a:rect l="l" t="t" r="r" b="b"/>
            <a:pathLst>
              <a:path w="9584467" h="11742072">
                <a:moveTo>
                  <a:pt x="0" y="0"/>
                </a:moveTo>
                <a:lnTo>
                  <a:pt x="9584466" y="0"/>
                </a:lnTo>
                <a:lnTo>
                  <a:pt x="9584466" y="11742073"/>
                </a:lnTo>
                <a:lnTo>
                  <a:pt x="0" y="11742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19800" y="934542"/>
            <a:ext cx="585477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Description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7605" y="2889260"/>
            <a:ext cx="15361695" cy="511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Source:</a:t>
            </a: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Crawled dataset of Instagram accounts (March 2019).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Size:</a:t>
            </a: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576 entries, 12 features + target label (fake/genuine).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Features: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profile_pic, #followers, #follows, #posts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description length, private, external URL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name == username, nums/length username/fullname</a:t>
            </a:r>
          </a:p>
          <a:p>
            <a:pPr algn="ctr">
              <a:lnSpc>
                <a:spcPts val="7279"/>
              </a:lnSpc>
            </a:pPr>
            <a:endParaRPr lang="en-US" sz="3999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95183">
            <a:off x="13869073" y="-419305"/>
            <a:ext cx="8837855" cy="10689942"/>
          </a:xfrm>
          <a:custGeom>
            <a:avLst/>
            <a:gdLst/>
            <a:ahLst/>
            <a:cxnLst/>
            <a:rect l="l" t="t" r="r" b="b"/>
            <a:pathLst>
              <a:path w="8837855" h="10689942">
                <a:moveTo>
                  <a:pt x="0" y="0"/>
                </a:moveTo>
                <a:lnTo>
                  <a:pt x="8837854" y="0"/>
                </a:lnTo>
                <a:lnTo>
                  <a:pt x="8837854" y="10689942"/>
                </a:lnTo>
                <a:lnTo>
                  <a:pt x="0" y="10689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42" b="-64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29200" y="933450"/>
            <a:ext cx="717028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&amp; Technologies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97605" y="2889260"/>
            <a:ext cx="15361695" cy="440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BI:</a:t>
            </a: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Data visualization and dashboard creation.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 </a:t>
            </a: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(pandas, seaborn, sklearn): Data preprocessing, modeling.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Excel:</a:t>
            </a: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Initial data inspection.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ML Model Used:</a:t>
            </a: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Random Forest, Decision Tree</a:t>
            </a:r>
          </a:p>
          <a:p>
            <a:pPr algn="ctr">
              <a:lnSpc>
                <a:spcPts val="7279"/>
              </a:lnSpc>
            </a:pPr>
            <a:endParaRPr lang="en-US" sz="3999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618"/>
            <a:ext cx="18288000" cy="10219765"/>
          </a:xfrm>
          <a:custGeom>
            <a:avLst/>
            <a:gdLst/>
            <a:ahLst/>
            <a:cxnLst/>
            <a:rect l="l" t="t" r="r" b="b"/>
            <a:pathLst>
              <a:path w="18288000" h="10219765">
                <a:moveTo>
                  <a:pt x="0" y="0"/>
                </a:moveTo>
                <a:lnTo>
                  <a:pt x="18288000" y="0"/>
                </a:lnTo>
                <a:lnTo>
                  <a:pt x="18288000" y="10219764"/>
                </a:lnTo>
                <a:lnTo>
                  <a:pt x="0" y="10219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1600" y="-9334500"/>
            <a:ext cx="17111065" cy="15870513"/>
          </a:xfrm>
          <a:custGeom>
            <a:avLst/>
            <a:gdLst/>
            <a:ahLst/>
            <a:cxnLst/>
            <a:rect l="l" t="t" r="r" b="b"/>
            <a:pathLst>
              <a:path w="17111065" h="15870513">
                <a:moveTo>
                  <a:pt x="0" y="0"/>
                </a:moveTo>
                <a:lnTo>
                  <a:pt x="17111065" y="0"/>
                </a:lnTo>
                <a:lnTo>
                  <a:pt x="17111065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46266">
            <a:off x="12549515" y="5554422"/>
            <a:ext cx="6717411" cy="8229600"/>
          </a:xfrm>
          <a:custGeom>
            <a:avLst/>
            <a:gdLst/>
            <a:ahLst/>
            <a:cxnLst/>
            <a:rect l="l" t="t" r="r" b="b"/>
            <a:pathLst>
              <a:path w="6717411" h="8229600">
                <a:moveTo>
                  <a:pt x="0" y="0"/>
                </a:moveTo>
                <a:lnTo>
                  <a:pt x="6717411" y="0"/>
                </a:lnTo>
                <a:lnTo>
                  <a:pt x="6717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15000" y="876300"/>
            <a:ext cx="718897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7605" y="2889260"/>
            <a:ext cx="15361695" cy="581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Visuals Created: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Distribution of fake vs genuine accounts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Profile picture presence analysis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Followers/Following/Posts comparison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Correlation heatmap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Insight:</a:t>
            </a:r>
            <a:r>
              <a:rPr lang="en-US" sz="3999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Fake accounts typically have no profile picture, low/high follower anomalies, and short bios.</a:t>
            </a:r>
          </a:p>
          <a:p>
            <a:pPr algn="ctr">
              <a:lnSpc>
                <a:spcPts val="7279"/>
              </a:lnSpc>
            </a:pPr>
            <a:endParaRPr lang="en-US" sz="3999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74565" y="-7425187"/>
            <a:ext cx="16728532" cy="15870513"/>
          </a:xfrm>
          <a:custGeom>
            <a:avLst/>
            <a:gdLst/>
            <a:ahLst/>
            <a:cxnLst/>
            <a:rect l="l" t="t" r="r" b="b"/>
            <a:pathLst>
              <a:path w="16728532" h="15870513">
                <a:moveTo>
                  <a:pt x="0" y="0"/>
                </a:moveTo>
                <a:lnTo>
                  <a:pt x="16728532" y="0"/>
                </a:lnTo>
                <a:lnTo>
                  <a:pt x="16728532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3" r="-1143"/>
            </a:stretch>
          </a:blipFill>
        </p:spPr>
      </p:sp>
      <p:sp>
        <p:nvSpPr>
          <p:cNvPr id="3" name="Freeform 3"/>
          <p:cNvSpPr/>
          <p:nvPr/>
        </p:nvSpPr>
        <p:spPr>
          <a:xfrm rot="5050903">
            <a:off x="14585999" y="3853940"/>
            <a:ext cx="7753995" cy="9769128"/>
          </a:xfrm>
          <a:custGeom>
            <a:avLst/>
            <a:gdLst/>
            <a:ahLst/>
            <a:cxnLst/>
            <a:rect l="l" t="t" r="r" b="b"/>
            <a:pathLst>
              <a:path w="7753995" h="9769128">
                <a:moveTo>
                  <a:pt x="0" y="0"/>
                </a:moveTo>
                <a:lnTo>
                  <a:pt x="7753995" y="0"/>
                </a:lnTo>
                <a:lnTo>
                  <a:pt x="7753995" y="9769128"/>
                </a:lnTo>
                <a:lnTo>
                  <a:pt x="0" y="9769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8" r="-1418"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28700" y="3086100"/>
          <a:ext cx="16758735" cy="5354787"/>
        </p:xfrm>
        <a:graphic>
          <a:graphicData uri="http://schemas.openxmlformats.org/drawingml/2006/table">
            <a:tbl>
              <a:tblPr/>
              <a:tblGrid>
                <a:gridCol w="8573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5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7520">
                <a:tc>
                  <a:txBody>
                    <a:bodyPr/>
                    <a:lstStyle/>
                    <a:p>
                      <a:pPr algn="ctr">
                        <a:lnSpc>
                          <a:spcPts val="6019"/>
                        </a:lnSpc>
                        <a:defRPr/>
                      </a:pPr>
                      <a:r>
                        <a:rPr lang="en-US" sz="42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Challange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019"/>
                        </a:lnSpc>
                        <a:defRPr/>
                      </a:pPr>
                      <a:r>
                        <a:rPr lang="en-US" sz="4299" b="1">
                          <a:solidFill>
                            <a:srgbClr val="000000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4898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Missing/inconsistent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Imputed missing values or removed rows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5566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Imbalanced dataset (Fake = Genuine = 288)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Used balanced data &amp; validation 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6803"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Feature Engineering for ML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Scaled numerical features, dropped IDs</a:t>
                      </a: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  <a:p>
                      <a:pPr algn="l">
                        <a:lnSpc>
                          <a:spcPts val="167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5638800" y="800100"/>
            <a:ext cx="780750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&amp; Solutions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74565" y="-7425187"/>
            <a:ext cx="16728532" cy="15870513"/>
          </a:xfrm>
          <a:custGeom>
            <a:avLst/>
            <a:gdLst/>
            <a:ahLst/>
            <a:cxnLst/>
            <a:rect l="l" t="t" r="r" b="b"/>
            <a:pathLst>
              <a:path w="16728532" h="15870513">
                <a:moveTo>
                  <a:pt x="0" y="0"/>
                </a:moveTo>
                <a:lnTo>
                  <a:pt x="16728532" y="0"/>
                </a:lnTo>
                <a:lnTo>
                  <a:pt x="16728532" y="15870513"/>
                </a:lnTo>
                <a:lnTo>
                  <a:pt x="0" y="1587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3" r="-114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7220" y="2311400"/>
            <a:ext cx="15361695" cy="797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Profile Picture:</a:t>
            </a:r>
            <a:r>
              <a:rPr lang="en-US" sz="3400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Majority of fake accounts lack a profile picture, unlike genuine ones.</a:t>
            </a:r>
          </a:p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Followers/Following:</a:t>
            </a:r>
            <a:r>
              <a:rPr lang="en-US" sz="3400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Fake accounts show abnormal ratios – often low followers but high following.</a:t>
            </a:r>
          </a:p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Bio Description: </a:t>
            </a:r>
            <a:r>
              <a:rPr lang="en-US" sz="3400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Fake users typically have short or empty bios.</a:t>
            </a:r>
          </a:p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Username Patterns:</a:t>
            </a:r>
            <a:r>
              <a:rPr lang="en-US" sz="3400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More numbers and auto-generated looking usernames seen in fake accounts.</a:t>
            </a:r>
          </a:p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 Count: </a:t>
            </a:r>
            <a:r>
              <a:rPr lang="en-US" sz="3400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Genuine accounts have higher post activity.</a:t>
            </a:r>
          </a:p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Predictive Features: </a:t>
            </a:r>
            <a:r>
              <a:rPr lang="en-US" sz="3400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profile_pic, #followers, #follows, and description length.</a:t>
            </a:r>
          </a:p>
          <a:p>
            <a:pPr marL="734063" lvl="1" indent="-367031" algn="l">
              <a:lnSpc>
                <a:spcPts val="4760"/>
              </a:lnSpc>
              <a:buFont typeface="Arial"/>
              <a:buChar char="•"/>
            </a:pPr>
            <a:r>
              <a:rPr lang="en-US" sz="3400" b="1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Accuracy:</a:t>
            </a:r>
            <a:r>
              <a:rPr lang="en-US" sz="3400">
                <a:solidFill>
                  <a:srgbClr val="2F2F2F"/>
                </a:solidFill>
                <a:latin typeface="Canva Sans"/>
                <a:ea typeface="Canva Sans"/>
                <a:cs typeface="Canva Sans"/>
                <a:sym typeface="Canva Sans"/>
              </a:rPr>
              <a:t> Achieved 94% accuracy using Random Forest, showing strong performance.</a:t>
            </a:r>
          </a:p>
          <a:p>
            <a:pPr algn="ctr">
              <a:lnSpc>
                <a:spcPts val="6440"/>
              </a:lnSpc>
            </a:pPr>
            <a:endParaRPr lang="en-US" sz="3400">
              <a:solidFill>
                <a:srgbClr val="2F2F2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02327" y="540674"/>
            <a:ext cx="628334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2F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Findings &amp; Insights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454</Words>
  <Application>Microsoft Office PowerPoint</Application>
  <PresentationFormat>Custom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Public Sans Bold</vt:lpstr>
      <vt:lpstr>Calibri</vt:lpstr>
      <vt:lpstr>Public Sans</vt:lpstr>
      <vt:lpstr>Canva Sans Bold</vt:lpstr>
      <vt:lpstr>Times New Roman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Gradient Tech Company Presentation</dc:title>
  <cp:lastModifiedBy>Gowri Priya M</cp:lastModifiedBy>
  <cp:revision>2</cp:revision>
  <dcterms:created xsi:type="dcterms:W3CDTF">2006-08-16T00:00:00Z</dcterms:created>
  <dcterms:modified xsi:type="dcterms:W3CDTF">2025-06-13T17:16:18Z</dcterms:modified>
  <dc:identifier>DAGqPqemGYc</dc:identifier>
</cp:coreProperties>
</file>